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2"/>
  </p:notesMasterIdLst>
  <p:sldIdLst>
    <p:sldId id="284" r:id="rId3"/>
    <p:sldId id="287" r:id="rId4"/>
    <p:sldId id="348" r:id="rId5"/>
    <p:sldId id="354" r:id="rId6"/>
    <p:sldId id="349" r:id="rId7"/>
    <p:sldId id="339" r:id="rId8"/>
    <p:sldId id="290" r:id="rId9"/>
    <p:sldId id="351" r:id="rId10"/>
    <p:sldId id="285" r:id="rId11"/>
    <p:sldId id="350" r:id="rId12"/>
    <p:sldId id="291" r:id="rId13"/>
    <p:sldId id="292" r:id="rId14"/>
    <p:sldId id="294" r:id="rId15"/>
    <p:sldId id="298" r:id="rId16"/>
    <p:sldId id="300" r:id="rId17"/>
    <p:sldId id="301" r:id="rId18"/>
    <p:sldId id="334" r:id="rId19"/>
    <p:sldId id="335" r:id="rId20"/>
    <p:sldId id="336" r:id="rId21"/>
    <p:sldId id="302" r:id="rId22"/>
    <p:sldId id="306" r:id="rId23"/>
    <p:sldId id="338" r:id="rId24"/>
    <p:sldId id="347" r:id="rId25"/>
    <p:sldId id="353" r:id="rId26"/>
    <p:sldId id="307" r:id="rId27"/>
    <p:sldId id="340" r:id="rId28"/>
    <p:sldId id="342" r:id="rId29"/>
    <p:sldId id="343" r:id="rId30"/>
    <p:sldId id="344" r:id="rId31"/>
    <p:sldId id="345" r:id="rId32"/>
    <p:sldId id="341" r:id="rId33"/>
    <p:sldId id="325" r:id="rId34"/>
    <p:sldId id="323" r:id="rId35"/>
    <p:sldId id="324" r:id="rId36"/>
    <p:sldId id="328" r:id="rId37"/>
    <p:sldId id="309" r:id="rId38"/>
    <p:sldId id="316" r:id="rId39"/>
    <p:sldId id="317" r:id="rId40"/>
    <p:sldId id="318"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6"/>
    <p:restoredTop sz="78305"/>
  </p:normalViewPr>
  <p:slideViewPr>
    <p:cSldViewPr snapToGrid="0" snapToObjects="1">
      <p:cViewPr>
        <p:scale>
          <a:sx n="56" d="100"/>
          <a:sy n="56" d="100"/>
        </p:scale>
        <p:origin x="688"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50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19533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516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829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685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602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182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56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714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are these 3 elements for floating zone growths? The physical aspect would be the growth itself, the process of the growth and the underlying physics that governs the growth. Also an important part of the physical element is the controls of the furnace. The experimenter can change things like the rotation speed and pull rate, and these affect the growth. The last physical element is the crystal the is made at the end. Whether it’s a single or multiple crystal, it’s structure, and it’s properties. The digital twin that is being made in other work is computational models and simulations of the growths. This includes finite element models to track the thermal distribution and fluid flow during a growth. Currently, these models have had some success in different ways of simulating the molten zone and solid-liquid interface, but they are informed only by physics theory and not actual growth data, and they are not validated against physical growths. So, they are fundamentally disconnected because of the lack of data.</a:t>
            </a:r>
          </a:p>
        </p:txBody>
      </p:sp>
    </p:spTree>
    <p:extLst>
      <p:ext uri="{BB962C8B-B14F-4D97-AF65-F5344CB8AC3E}">
        <p14:creationId xmlns:p14="http://schemas.microsoft.com/office/powerpoint/2010/main" val="92158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makes these models difficult to use because the inputs for the models are not the same as the inputs for a physical growth. For a physical growth, we have things like the laser power and pull rate, but the input for the models is things like the temperature field, which we don’t know how to measure for a physical growth. IF I WANT TO USE THE MODEL TO INFORM MY GROWTH, I need some way to measure the temperature distribution so I can then input it into the model. Additionally, the model doesn’t know how to determine how the heat will flow as the samples are heated up during the growth. Temperature is missing as data for the physical growths and because of this is missing from the model’s ability to predict. So, data that would be useful in developing a digital twin is the temperature distributions of growths.</a:t>
            </a:r>
          </a:p>
        </p:txBody>
      </p:sp>
    </p:spTree>
    <p:extLst>
      <p:ext uri="{BB962C8B-B14F-4D97-AF65-F5344CB8AC3E}">
        <p14:creationId xmlns:p14="http://schemas.microsoft.com/office/powerpoint/2010/main" val="140992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704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86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9132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2598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hyperlink" Target="https://doi.org/10.1016/j.jcrysgro.2022.12672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89603" y="56878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a:p>
            <a:pPr hangingPunct="1"/>
            <a:r>
              <a:rPr lang="en-US" dirty="0">
                <a:solidFill>
                  <a:schemeClr val="bg1"/>
                </a:solidFill>
              </a:rPr>
              <a:t>Analyze the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7525" y="232844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xEl>
                                              <p:pRg st="0" end="0"/>
                                            </p:txEl>
                                          </p:spTgt>
                                        </p:tgtEl>
                                        <p:attrNameLst>
                                          <p:attrName>style.opacity</p:attrName>
                                        </p:attrNameLst>
                                      </p:cBhvr>
                                      <p:to>
                                        <p:strVal val="0.25"/>
                                      </p:to>
                                    </p:set>
                                    <p:animEffect filter="image" prLst="opacity: 0.25">
                                      <p:cBhvr rctx="IE">
                                        <p:cTn id="7" dur="indefinite"/>
                                        <p:tgtEl>
                                          <p:spTgt spid="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3">
                                            <p:txEl>
                                              <p:pRg st="0" end="0"/>
                                            </p:txEl>
                                          </p:spTgt>
                                        </p:tgtEl>
                                        <p:attrNameLst>
                                          <p:attrName>style.opacity</p:attrName>
                                        </p:attrNameLst>
                                      </p:cBhvr>
                                      <p:to>
                                        <p:strVal val="0.25"/>
                                      </p:to>
                                    </p:set>
                                    <p:animEffect filter="image" prLst="opacity: 0.25">
                                      <p:cBhvr rctx="IE">
                                        <p:cTn id="14" dur="indefinite"/>
                                        <p:tgtEl>
                                          <p:spTgt spid="3">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5500"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
                                        </p:tgtEl>
                                        <p:attrNameLst>
                                          <p:attrName>style.opacity</p:attrName>
                                        </p:attrNameLst>
                                      </p:cBhvr>
                                      <p:to>
                                        <p:strVal val="0.25"/>
                                      </p:to>
                                    </p:set>
                                    <p:animEffect filter="image" prLst="opacity: 0.25">
                                      <p:cBhvr rctx="IE">
                                        <p:cTn id="23" dur="indefinite"/>
                                        <p:tgtEl>
                                          <p:spTgt spid="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865" y="0"/>
            <a:ext cx="13978270" cy="12237784"/>
          </a:xfrm>
          <a:prstGeom prst="rect">
            <a:avLst/>
          </a:prstGeom>
        </p:spPr>
      </p:pic>
      <p:sp>
        <p:nvSpPr>
          <p:cNvPr id="9" name="Rectangle 8">
            <a:extLst>
              <a:ext uri="{FF2B5EF4-FFF2-40B4-BE49-F238E27FC236}">
                <a16:creationId xmlns:a16="http://schemas.microsoft.com/office/drawing/2014/main" id="{8A50202E-15AF-1BE4-0072-DCF8F8917820}"/>
              </a:ext>
            </a:extLst>
          </p:cNvPr>
          <p:cNvSpPr/>
          <p:nvPr/>
        </p:nvSpPr>
        <p:spPr>
          <a:xfrm>
            <a:off x="4997302" y="3976577"/>
            <a:ext cx="12737805" cy="440187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CD249027-1206-6BFE-2F8B-93D6EC8B624C}"/>
              </a:ext>
            </a:extLst>
          </p:cNvPr>
          <p:cNvSpPr/>
          <p:nvPr/>
        </p:nvSpPr>
        <p:spPr>
          <a:xfrm>
            <a:off x="7421526" y="8378456"/>
            <a:ext cx="801694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80029CE9-940C-6610-F0A6-2B5C3F63E117}"/>
              </a:ext>
            </a:extLst>
          </p:cNvPr>
          <p:cNvSpPr/>
          <p:nvPr/>
        </p:nvSpPr>
        <p:spPr>
          <a:xfrm>
            <a:off x="12716540" y="0"/>
            <a:ext cx="667015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04027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22"/>
                                        </p:tgtEl>
                                        <p:attrNameLst>
                                          <p:attrName>style.opacity</p:attrName>
                                        </p:attrNameLst>
                                      </p:cBhvr>
                                      <p:to>
                                        <p:strVal val="0.25"/>
                                      </p:to>
                                    </p:set>
                                    <p:animEffect filter="image" prLst="opacity: 0.25">
                                      <p:cBhvr rctx="IE">
                                        <p:cTn id="24" dur="indefinite"/>
                                        <p:tgtEl>
                                          <p:spTgt spid="22"/>
                                        </p:tgtEl>
                                      </p:cBhvr>
                                    </p:animEffect>
                                  </p:childTnLst>
                                </p:cTn>
                              </p:par>
                              <p:par>
                                <p:cTn id="25" presetID="9" presetClass="emph" presetSubtype="0" grpId="1" nodeType="withEffect">
                                  <p:stCondLst>
                                    <p:cond delay="0"/>
                                  </p:stCondLst>
                                  <p:childTnLst>
                                    <p:set>
                                      <p:cBhvr>
                                        <p:cTn id="26" dur="indefinite"/>
                                        <p:tgtEl>
                                          <p:spTgt spid="23"/>
                                        </p:tgtEl>
                                        <p:attrNameLst>
                                          <p:attrName>style.opacity</p:attrName>
                                        </p:attrNameLst>
                                      </p:cBhvr>
                                      <p:to>
                                        <p:strVal val="0.25"/>
                                      </p:to>
                                    </p:set>
                                    <p:animEffect filter="image" prLst="opacity: 0.25">
                                      <p:cBhvr rctx="IE">
                                        <p:cTn id="27" dur="indefinite"/>
                                        <p:tgtEl>
                                          <p:spTgt spid="23"/>
                                        </p:tgtEl>
                                      </p:cBhvr>
                                    </p:animEffect>
                                  </p:childTnLst>
                                </p:cTn>
                              </p:par>
                              <p:par>
                                <p:cTn id="28" presetID="9" presetClass="emph" presetSubtype="0" grpId="1" nodeType="withEffect">
                                  <p:stCondLst>
                                    <p:cond delay="0"/>
                                  </p:stCondLst>
                                  <p:childTnLst>
                                    <p:set>
                                      <p:cBhvr>
                                        <p:cTn id="29" dur="indefinite"/>
                                        <p:tgtEl>
                                          <p:spTgt spid="24"/>
                                        </p:tgtEl>
                                        <p:attrNameLst>
                                          <p:attrName>style.opacity</p:attrName>
                                        </p:attrNameLst>
                                      </p:cBhvr>
                                      <p:to>
                                        <p:strVal val="0.25"/>
                                      </p:to>
                                    </p:set>
                                    <p:animEffect filter="image" prLst="opacity: 0.25">
                                      <p:cBhvr rctx="IE">
                                        <p:cTn id="30" dur="indefinite"/>
                                        <p:tgtEl>
                                          <p:spTgt spid="24"/>
                                        </p:tgtEl>
                                      </p:cBhvr>
                                    </p:animEffect>
                                  </p:childTnLst>
                                </p:cTn>
                              </p:par>
                              <p:par>
                                <p:cTn id="31" presetID="9" presetClass="emph" presetSubtype="0" nodeType="withEffect">
                                  <p:stCondLst>
                                    <p:cond delay="0"/>
                                  </p:stCondLst>
                                  <p:childTnLst>
                                    <p:set>
                                      <p:cBhvr>
                                        <p:cTn id="32" dur="indefinite"/>
                                        <p:tgtEl>
                                          <p:spTgt spid="26"/>
                                        </p:tgtEl>
                                        <p:attrNameLst>
                                          <p:attrName>style.opacity</p:attrName>
                                        </p:attrNameLst>
                                      </p:cBhvr>
                                      <p:to>
                                        <p:strVal val="0.25"/>
                                      </p:to>
                                    </p:set>
                                    <p:animEffect filter="image" prLst="opacity: 0.25">
                                      <p:cBhvr rctx="IE">
                                        <p:cTn id="33" dur="indefinite"/>
                                        <p:tgtEl>
                                          <p:spTgt spid="26"/>
                                        </p:tgtEl>
                                      </p:cBhvr>
                                    </p:animEffect>
                                  </p:childTnLst>
                                </p:cTn>
                              </p:par>
                              <p:par>
                                <p:cTn id="34" presetID="9" presetClass="emph" presetSubtype="0" nodeType="withEffect">
                                  <p:stCondLst>
                                    <p:cond delay="0"/>
                                  </p:stCondLst>
                                  <p:childTnLst>
                                    <p:set>
                                      <p:cBhvr>
                                        <p:cTn id="35" dur="indefinite"/>
                                        <p:tgtEl>
                                          <p:spTgt spid="27"/>
                                        </p:tgtEl>
                                        <p:attrNameLst>
                                          <p:attrName>style.opacity</p:attrName>
                                        </p:attrNameLst>
                                      </p:cBhvr>
                                      <p:to>
                                        <p:strVal val="0.25"/>
                                      </p:to>
                                    </p:set>
                                    <p:animEffect filter="image" prLst="opacity: 0.25">
                                      <p:cBhvr rctx="IE">
                                        <p:cTn id="36" dur="indefinite"/>
                                        <p:tgtEl>
                                          <p:spTgt spid="27"/>
                                        </p:tgtEl>
                                      </p:cBhvr>
                                    </p:animEffec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grpId="1" nodeType="withEffect">
                                  <p:stCondLst>
                                    <p:cond delay="0"/>
                                  </p:stCondLst>
                                  <p:childTnLst>
                                    <p:set>
                                      <p:cBhvr>
                                        <p:cTn id="47" dur="indefinite"/>
                                        <p:tgtEl>
                                          <p:spTgt spid="6"/>
                                        </p:tgtEl>
                                        <p:attrNameLst>
                                          <p:attrName>style.opacity</p:attrName>
                                        </p:attrNameLst>
                                      </p:cBhvr>
                                      <p:to>
                                        <p:strVal val="0.25"/>
                                      </p:to>
                                    </p:set>
                                    <p:animEffect filter="image" prLst="opacity: 0.25">
                                      <p:cBhvr rctx="IE">
                                        <p:cTn id="48" dur="indefinite"/>
                                        <p:tgtEl>
                                          <p:spTgt spid="6"/>
                                        </p:tgtEl>
                                      </p:cBhvr>
                                    </p:animEffec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65C5D394-39AA-564F-29E4-82BF1290C82B}"/>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Run the Regression</a:t>
            </a:r>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73" y="4805915"/>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479" y="4805915"/>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8333" y="5124892"/>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16825" y="339486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28177" y="3394862"/>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25365" y="3394862"/>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8"/>
                                        </p:tgtEl>
                                        <p:attrNameLst>
                                          <p:attrName>style.opacity</p:attrName>
                                        </p:attrNameLst>
                                      </p:cBhvr>
                                      <p:to>
                                        <p:strVal val="0.25"/>
                                      </p:to>
                                    </p:set>
                                    <p:animEffect filter="image" prLst="opacity: 0.25">
                                      <p:cBhvr rctx="IE">
                                        <p:cTn id="16" dur="indefinite"/>
                                        <p:tgtEl>
                                          <p:spTgt spid="8"/>
                                        </p:tgtEl>
                                      </p:cBhvr>
                                    </p:animEffect>
                                  </p:childTnLst>
                                </p:cTn>
                              </p:par>
                              <p:par>
                                <p:cTn id="17" presetID="9" presetClass="emph" presetSubtype="0" grpId="1" nodeType="withEffect">
                                  <p:stCondLst>
                                    <p:cond delay="0"/>
                                  </p:stCondLst>
                                  <p:childTnLst>
                                    <p:set>
                                      <p:cBhvr>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0"/>
                                        </p:tgtEl>
                                        <p:attrNameLst>
                                          <p:attrName>style.opacity</p:attrName>
                                        </p:attrNameLst>
                                      </p:cBhvr>
                                      <p:to>
                                        <p:strVal val="0.25"/>
                                      </p:to>
                                    </p:set>
                                    <p:animEffect filter="image" prLst="opacity: 0.25">
                                      <p:cBhvr rctx="IE">
                                        <p:cTn id="28" dur="indefinite"/>
                                        <p:tgtEl>
                                          <p:spTgt spid="10"/>
                                        </p:tgtEl>
                                      </p:cBhvr>
                                    </p:animEffect>
                                  </p:childTnLst>
                                </p:cTn>
                              </p:par>
                              <p:par>
                                <p:cTn id="29" presetID="9" presetClass="emph" presetSubtype="0" grpId="1" nodeType="withEffect">
                                  <p:stCondLst>
                                    <p:cond delay="0"/>
                                  </p:stCondLst>
                                  <p:childTnLst>
                                    <p:set>
                                      <p:cBhvr>
                                        <p:cTn id="30" dur="indefinite"/>
                                        <p:tgtEl>
                                          <p:spTgt spid="14"/>
                                        </p:tgtEl>
                                        <p:attrNameLst>
                                          <p:attrName>style.opacity</p:attrName>
                                        </p:attrNameLst>
                                      </p:cBhvr>
                                      <p:to>
                                        <p:strVal val="0.25"/>
                                      </p:to>
                                    </p:set>
                                    <p:animEffect filter="image" prLst="opacity: 0.25">
                                      <p:cBhvr rctx="IE">
                                        <p:cTn id="31" dur="indefinite"/>
                                        <p:tgtEl>
                                          <p:spTgt spid="14"/>
                                        </p:tgtEl>
                                      </p:cBhvr>
                                    </p:animEffec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3" grpId="1"/>
      <p:bldP spid="14" grpId="0"/>
      <p:bldP spid="14" grpId="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6" name="Picture 5" descr="A person sitting in a machine&#10;&#10;Description automatically generated">
            <a:extLst>
              <a:ext uri="{FF2B5EF4-FFF2-40B4-BE49-F238E27FC236}">
                <a16:creationId xmlns:a16="http://schemas.microsoft.com/office/drawing/2014/main" id="{5AF3D99E-CBA9-016C-4552-E9FAFE8E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316" y="2469184"/>
            <a:ext cx="17281368" cy="9646616"/>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97132" y="4523359"/>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245" y="3967546"/>
            <a:ext cx="4609490"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79105" y="5684755"/>
            <a:ext cx="6917230" cy="2392210"/>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 y="3967546"/>
            <a:ext cx="6815384" cy="5115232"/>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18" name="TextBox 17">
            <a:extLst>
              <a:ext uri="{FF2B5EF4-FFF2-40B4-BE49-F238E27FC236}">
                <a16:creationId xmlns:a16="http://schemas.microsoft.com/office/drawing/2014/main" id="{21E49016-A053-CC06-5E93-A50B01549A71}"/>
              </a:ext>
            </a:extLst>
          </p:cNvPr>
          <p:cNvSpPr txBox="1"/>
          <p:nvPr/>
        </p:nvSpPr>
        <p:spPr>
          <a:xfrm>
            <a:off x="2101205" y="1602789"/>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9" name="TextBox 18">
            <a:extLst>
              <a:ext uri="{FF2B5EF4-FFF2-40B4-BE49-F238E27FC236}">
                <a16:creationId xmlns:a16="http://schemas.microsoft.com/office/drawing/2014/main" id="{6CAE403C-DA43-02F1-2D5A-BFD59E9AD367}"/>
              </a:ext>
            </a:extLst>
          </p:cNvPr>
          <p:cNvSpPr txBox="1"/>
          <p:nvPr/>
        </p:nvSpPr>
        <p:spPr>
          <a:xfrm>
            <a:off x="19874581" y="1602789"/>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20" name="TextBox 19">
            <a:extLst>
              <a:ext uri="{FF2B5EF4-FFF2-40B4-BE49-F238E27FC236}">
                <a16:creationId xmlns:a16="http://schemas.microsoft.com/office/drawing/2014/main" id="{C757F710-BCDF-5651-E269-91A53ABDA3FD}"/>
              </a:ext>
            </a:extLst>
          </p:cNvPr>
          <p:cNvSpPr txBox="1"/>
          <p:nvPr/>
        </p:nvSpPr>
        <p:spPr>
          <a:xfrm>
            <a:off x="11479144" y="3359170"/>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21" name="Picture 20" descr="A diagram of a heat wave&#10;&#10;Description automatically generated">
            <a:extLst>
              <a:ext uri="{FF2B5EF4-FFF2-40B4-BE49-F238E27FC236}">
                <a16:creationId xmlns:a16="http://schemas.microsoft.com/office/drawing/2014/main" id="{7AE95C85-7DB6-5209-8643-69FDABC75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2257" y="2803357"/>
            <a:ext cx="4609490" cy="5115232"/>
          </a:xfrm>
          <a:prstGeom prst="rect">
            <a:avLst/>
          </a:prstGeom>
        </p:spPr>
      </p:pic>
      <p:pic>
        <p:nvPicPr>
          <p:cNvPr id="22" name="Picture 21" descr="A graph of temperature&#10;&#10;Description automatically generated with medium confidence">
            <a:extLst>
              <a:ext uri="{FF2B5EF4-FFF2-40B4-BE49-F238E27FC236}">
                <a16:creationId xmlns:a16="http://schemas.microsoft.com/office/drawing/2014/main" id="{B22F96B2-CA40-0A38-45A3-0FF54F3FB1C7}"/>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61117" y="4520566"/>
            <a:ext cx="6917230" cy="2392210"/>
          </a:xfrm>
          <a:prstGeom prst="rect">
            <a:avLst/>
          </a:prstGeom>
        </p:spPr>
      </p:pic>
      <p:sp>
        <p:nvSpPr>
          <p:cNvPr id="23" name="Circular Arrow 22">
            <a:extLst>
              <a:ext uri="{FF2B5EF4-FFF2-40B4-BE49-F238E27FC236}">
                <a16:creationId xmlns:a16="http://schemas.microsoft.com/office/drawing/2014/main" id="{99960005-7C3C-884C-D95E-3894A71A2EEF}"/>
              </a:ext>
            </a:extLst>
          </p:cNvPr>
          <p:cNvSpPr/>
          <p:nvPr/>
        </p:nvSpPr>
        <p:spPr>
          <a:xfrm rot="10800000" flipH="1">
            <a:off x="1455953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Circular Arrow 23">
            <a:extLst>
              <a:ext uri="{FF2B5EF4-FFF2-40B4-BE49-F238E27FC236}">
                <a16:creationId xmlns:a16="http://schemas.microsoft.com/office/drawing/2014/main" id="{1C7D6C40-BD67-04A7-E8E9-D493FB09C122}"/>
              </a:ext>
            </a:extLst>
          </p:cNvPr>
          <p:cNvSpPr/>
          <p:nvPr/>
        </p:nvSpPr>
        <p:spPr>
          <a:xfrm flipH="1">
            <a:off x="14716755" y="243754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5" name="Picture 24" descr="A computer screen with a machine&#10;&#10;Description automatically generated">
            <a:extLst>
              <a:ext uri="{FF2B5EF4-FFF2-40B4-BE49-F238E27FC236}">
                <a16:creationId xmlns:a16="http://schemas.microsoft.com/office/drawing/2014/main" id="{10241B1E-3F49-9AF2-24FE-A734C3440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70" y="2803357"/>
            <a:ext cx="6815384" cy="5115232"/>
          </a:xfrm>
          <a:prstGeom prst="rect">
            <a:avLst/>
          </a:prstGeom>
        </p:spPr>
      </p:pic>
      <p:sp>
        <p:nvSpPr>
          <p:cNvPr id="26" name="Circular Arrow 25">
            <a:extLst>
              <a:ext uri="{FF2B5EF4-FFF2-40B4-BE49-F238E27FC236}">
                <a16:creationId xmlns:a16="http://schemas.microsoft.com/office/drawing/2014/main" id="{FF09B8C9-934A-8ECA-A4AD-9479412457E4}"/>
              </a:ext>
            </a:extLst>
          </p:cNvPr>
          <p:cNvSpPr/>
          <p:nvPr/>
        </p:nvSpPr>
        <p:spPr>
          <a:xfrm rot="10800000">
            <a:off x="490344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Circular Arrow 26">
            <a:extLst>
              <a:ext uri="{FF2B5EF4-FFF2-40B4-BE49-F238E27FC236}">
                <a16:creationId xmlns:a16="http://schemas.microsoft.com/office/drawing/2014/main" id="{24C12EB8-9106-8943-5301-FC85FAA373A8}"/>
              </a:ext>
            </a:extLst>
          </p:cNvPr>
          <p:cNvSpPr/>
          <p:nvPr/>
        </p:nvSpPr>
        <p:spPr>
          <a:xfrm>
            <a:off x="4903447" y="243653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2">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9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0917" y="2047306"/>
            <a:ext cx="4609490" cy="5115232"/>
          </a:xfrm>
          <a:prstGeom prst="rect">
            <a:avLst/>
          </a:prstGeom>
        </p:spPr>
      </p:pic>
      <p:sp>
        <p:nvSpPr>
          <p:cNvPr id="3" name="TextBox 2">
            <a:extLst>
              <a:ext uri="{FF2B5EF4-FFF2-40B4-BE49-F238E27FC236}">
                <a16:creationId xmlns:a16="http://schemas.microsoft.com/office/drawing/2014/main" id="{B7A78F0C-EE96-FE8D-C3D0-AB724D4A25FC}"/>
              </a:ext>
            </a:extLst>
          </p:cNvPr>
          <p:cNvSpPr txBox="1"/>
          <p:nvPr/>
        </p:nvSpPr>
        <p:spPr>
          <a:xfrm>
            <a:off x="11606102" y="9366641"/>
            <a:ext cx="1171796"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4" name="TextBox 3">
            <a:extLst>
              <a:ext uri="{FF2B5EF4-FFF2-40B4-BE49-F238E27FC236}">
                <a16:creationId xmlns:a16="http://schemas.microsoft.com/office/drawing/2014/main" id="{F74E54B5-1526-146C-7781-6E3B48CF7455}"/>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1" name="Picture 10" descr="Diagram of a diagram of a structure&#10;&#10;Description automatically generated">
            <a:extLst>
              <a:ext uri="{FF2B5EF4-FFF2-40B4-BE49-F238E27FC236}">
                <a16:creationId xmlns:a16="http://schemas.microsoft.com/office/drawing/2014/main" id="{868C0CE8-4AA8-4574-DF34-9AEE8804A2C7}"/>
              </a:ext>
            </a:extLst>
          </p:cNvPr>
          <p:cNvPicPr>
            <a:picLocks noChangeAspect="1"/>
          </p:cNvPicPr>
          <p:nvPr/>
        </p:nvPicPr>
        <p:blipFill rotWithShape="1">
          <a:blip r:embed="rId5">
            <a:extLst>
              <a:ext uri="{28A0092B-C50C-407E-A947-70E740481C1C}">
                <a14:useLocalDpi xmlns:a14="http://schemas.microsoft.com/office/drawing/2010/main" val="0"/>
              </a:ext>
            </a:extLst>
          </a:blip>
          <a:srcRect l="54595"/>
          <a:stretch/>
        </p:blipFill>
        <p:spPr>
          <a:xfrm>
            <a:off x="14278942" y="2047306"/>
            <a:ext cx="4102521" cy="5115232"/>
          </a:xfrm>
          <a:prstGeom prst="rect">
            <a:avLst/>
          </a:prstGeom>
        </p:spPr>
      </p:pic>
      <p:pic>
        <p:nvPicPr>
          <p:cNvPr id="16" name="Picture 15" descr="A computer screen with a machine&#10;&#10;Description automatically generated">
            <a:extLst>
              <a:ext uri="{FF2B5EF4-FFF2-40B4-BE49-F238E27FC236}">
                <a16:creationId xmlns:a16="http://schemas.microsoft.com/office/drawing/2014/main" id="{0B38B89B-BEF7-ABB5-DE95-4033FFFB9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904" y="2047305"/>
            <a:ext cx="6815383" cy="5115233"/>
          </a:xfrm>
          <a:prstGeom prst="rect">
            <a:avLst/>
          </a:prstGeom>
        </p:spPr>
      </p:pic>
    </p:spTree>
    <p:extLst>
      <p:ext uri="{BB962C8B-B14F-4D97-AF65-F5344CB8AC3E}">
        <p14:creationId xmlns:p14="http://schemas.microsoft.com/office/powerpoint/2010/main" val="690655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7</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8</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7356" y="259482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36192" y="9071498"/>
            <a:ext cx="3558568" cy="2964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3" name="Picture 2" descr="Diagram of a diagram of a structure&#10;&#10;Description automatically generated">
            <a:extLst>
              <a:ext uri="{FF2B5EF4-FFF2-40B4-BE49-F238E27FC236}">
                <a16:creationId xmlns:a16="http://schemas.microsoft.com/office/drawing/2014/main" id="{ABD66AD8-F0DC-865F-E5D0-81959AF9A47D}"/>
              </a:ext>
            </a:extLst>
          </p:cNvPr>
          <p:cNvPicPr>
            <a:picLocks noChangeAspect="1"/>
          </p:cNvPicPr>
          <p:nvPr/>
        </p:nvPicPr>
        <p:blipFill rotWithShape="1">
          <a:blip r:embed="rId5">
            <a:extLst>
              <a:ext uri="{28A0092B-C50C-407E-A947-70E740481C1C}">
                <a14:useLocalDpi xmlns:a14="http://schemas.microsoft.com/office/drawing/2010/main" val="0"/>
              </a:ext>
            </a:extLst>
          </a:blip>
          <a:srcRect l="54595"/>
          <a:stretch/>
        </p:blipFill>
        <p:spPr>
          <a:xfrm>
            <a:off x="3996509" y="2594826"/>
            <a:ext cx="7572348" cy="9441586"/>
          </a:xfrm>
          <a:prstGeom prst="rect">
            <a:avLst/>
          </a:prstGeom>
        </p:spPr>
      </p:pic>
    </p:spTree>
    <p:extLst>
      <p:ext uri="{BB962C8B-B14F-4D97-AF65-F5344CB8AC3E}">
        <p14:creationId xmlns:p14="http://schemas.microsoft.com/office/powerpoint/2010/main" val="19853800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“Informs decisions that realize value”</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66743" y="71764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172515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6">
                                            <p:txEl>
                                              <p:pRg st="0" end="0"/>
                                            </p:txEl>
                                          </p:spTgt>
                                        </p:tgtEl>
                                        <p:attrNameLst>
                                          <p:attrName>style.opacity</p:attrName>
                                        </p:attrNameLst>
                                      </p:cBhvr>
                                      <p:to>
                                        <p:strVal val="0.25"/>
                                      </p:to>
                                    </p:set>
                                    <p:animEffect filter="image" prLst="opacity: 0.25">
                                      <p:cBhvr rctx="IE">
                                        <p:cTn id="11" dur="indefinite"/>
                                        <p:tgtEl>
                                          <p:spTgt spid="6">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xEl>
                                              <p:pRg st="1" end="1"/>
                                            </p:txEl>
                                          </p:spTgt>
                                        </p:tgtEl>
                                        <p:attrNameLst>
                                          <p:attrName>style.opacity</p:attrName>
                                        </p:attrNameLst>
                                      </p:cBhvr>
                                      <p:to>
                                        <p:strVal val="0.25"/>
                                      </p:to>
                                    </p:set>
                                    <p:animEffect filter="image" prLst="opacity: 0.25">
                                      <p:cBhvr rctx="IE">
                                        <p:cTn id="18" dur="indefinite"/>
                                        <p:tgtEl>
                                          <p:spTgt spid="6">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6">
                                            <p:txEl>
                                              <p:pRg st="2" end="2"/>
                                            </p:txEl>
                                          </p:spTgt>
                                        </p:tgtEl>
                                        <p:attrNameLst>
                                          <p:attrName>style.opacity</p:attrName>
                                        </p:attrNameLst>
                                      </p:cBhvr>
                                      <p:to>
                                        <p:strVal val="0.25"/>
                                      </p:to>
                                    </p:set>
                                    <p:animEffect filter="image" prLst="opacity: 0.25">
                                      <p:cBhvr rctx="IE">
                                        <p:cTn id="25" dur="indefinite"/>
                                        <p:tgtEl>
                                          <p:spTgt spid="6">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18745</TotalTime>
  <Words>875</Words>
  <Application>Microsoft Macintosh PowerPoint</Application>
  <PresentationFormat>Custom</PresentationFormat>
  <Paragraphs>144</Paragraphs>
  <Slides>39</Slides>
  <Notes>21</Notes>
  <HiddenSlides>6</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55</cp:revision>
  <dcterms:modified xsi:type="dcterms:W3CDTF">2024-08-05T00:43:48Z</dcterms:modified>
</cp:coreProperties>
</file>